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74"/>
  </p:notesMasterIdLst>
  <p:sldIdLst>
    <p:sldId id="397" r:id="rId3"/>
    <p:sldId id="395" r:id="rId4"/>
    <p:sldId id="396" r:id="rId5"/>
    <p:sldId id="295" r:id="rId6"/>
    <p:sldId id="344" r:id="rId7"/>
    <p:sldId id="404" r:id="rId8"/>
    <p:sldId id="405" r:id="rId9"/>
    <p:sldId id="334" r:id="rId10"/>
    <p:sldId id="294" r:id="rId11"/>
    <p:sldId id="336" r:id="rId12"/>
    <p:sldId id="416" r:id="rId13"/>
    <p:sldId id="379" r:id="rId14"/>
    <p:sldId id="380" r:id="rId15"/>
    <p:sldId id="417" r:id="rId16"/>
    <p:sldId id="315" r:id="rId17"/>
    <p:sldId id="381" r:id="rId18"/>
    <p:sldId id="415" r:id="rId19"/>
    <p:sldId id="391" r:id="rId20"/>
    <p:sldId id="384" r:id="rId21"/>
    <p:sldId id="383" r:id="rId22"/>
    <p:sldId id="388" r:id="rId23"/>
    <p:sldId id="403" r:id="rId24"/>
    <p:sldId id="414" r:id="rId25"/>
    <p:sldId id="389" r:id="rId26"/>
    <p:sldId id="400" r:id="rId27"/>
    <p:sldId id="386" r:id="rId28"/>
    <p:sldId id="398" r:id="rId29"/>
    <p:sldId id="399" r:id="rId30"/>
    <p:sldId id="394" r:id="rId31"/>
    <p:sldId id="418" r:id="rId32"/>
    <p:sldId id="393" r:id="rId33"/>
    <p:sldId id="401" r:id="rId34"/>
    <p:sldId id="421" r:id="rId35"/>
    <p:sldId id="406" r:id="rId36"/>
    <p:sldId id="408" r:id="rId37"/>
    <p:sldId id="409" r:id="rId38"/>
    <p:sldId id="411" r:id="rId39"/>
    <p:sldId id="412" r:id="rId40"/>
    <p:sldId id="407" r:id="rId41"/>
    <p:sldId id="413" r:id="rId42"/>
    <p:sldId id="307" r:id="rId43"/>
    <p:sldId id="328" r:id="rId44"/>
    <p:sldId id="329" r:id="rId45"/>
    <p:sldId id="338" r:id="rId46"/>
    <p:sldId id="339" r:id="rId47"/>
    <p:sldId id="420" r:id="rId48"/>
    <p:sldId id="362" r:id="rId49"/>
    <p:sldId id="363" r:id="rId50"/>
    <p:sldId id="424" r:id="rId51"/>
    <p:sldId id="423" r:id="rId52"/>
    <p:sldId id="422" r:id="rId53"/>
    <p:sldId id="419" r:id="rId54"/>
    <p:sldId id="323" r:id="rId55"/>
    <p:sldId id="372" r:id="rId56"/>
    <p:sldId id="371" r:id="rId57"/>
    <p:sldId id="365" r:id="rId58"/>
    <p:sldId id="366" r:id="rId59"/>
    <p:sldId id="367" r:id="rId60"/>
    <p:sldId id="368" r:id="rId61"/>
    <p:sldId id="351" r:id="rId62"/>
    <p:sldId id="352" r:id="rId63"/>
    <p:sldId id="353" r:id="rId64"/>
    <p:sldId id="354" r:id="rId65"/>
    <p:sldId id="355" r:id="rId66"/>
    <p:sldId id="356" r:id="rId67"/>
    <p:sldId id="357" r:id="rId68"/>
    <p:sldId id="358" r:id="rId69"/>
    <p:sldId id="359" r:id="rId70"/>
    <p:sldId id="360" r:id="rId71"/>
    <p:sldId id="341" r:id="rId72"/>
    <p:sldId id="34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FF00"/>
    <a:srgbClr val="00A431"/>
    <a:srgbClr val="61A400"/>
    <a:srgbClr val="00A4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8"/>
    <p:restoredTop sz="72585" autoAdjust="0"/>
  </p:normalViewPr>
  <p:slideViewPr>
    <p:cSldViewPr snapToGrid="0">
      <p:cViewPr varScale="1">
        <p:scale>
          <a:sx n="86" d="100"/>
          <a:sy n="86" d="100"/>
        </p:scale>
        <p:origin x="2584" y="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Wikipedia:Verifiability#Burden_of_evidence" TargetMode="External"/><Relationship Id="rId13" Type="http://schemas.openxmlformats.org/officeDocument/2006/relationships/hyperlink" Target="https://en.wikipedia.org/wiki/Chromaticity" TargetMode="External"/><Relationship Id="rId3" Type="http://schemas.openxmlformats.org/officeDocument/2006/relationships/hyperlink" Target="https://en.wikipedia.org/w/index.php?title=CIE_1931_color_space&amp;action=edit&amp;section=2" TargetMode="External"/><Relationship Id="rId7" Type="http://schemas.openxmlformats.org/officeDocument/2006/relationships/hyperlink" Target="https://en.wikipedia.org/wiki/Help:Referencing_for_beginners" TargetMode="External"/><Relationship Id="rId12" Type="http://schemas.openxmlformats.org/officeDocument/2006/relationships/hyperlink" Target="https://en.wikipedia.org/wiki/Luminanc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ndex.php?title=CIE_1931_color_space&amp;action=edit" TargetMode="External"/><Relationship Id="rId11" Type="http://schemas.openxmlformats.org/officeDocument/2006/relationships/hyperlink" Target="https://en.wikipedia.org/wiki/Photopic_vision" TargetMode="External"/><Relationship Id="rId5" Type="http://schemas.openxmlformats.org/officeDocument/2006/relationships/hyperlink" Target="https://en.wikipedia.org/wiki/Wikipedia:Verifiability" TargetMode="External"/><Relationship Id="rId15" Type="http://schemas.openxmlformats.org/officeDocument/2006/relationships/hyperlink" Target="https://en.wikipedia.org/wiki/Standard_illuminant" TargetMode="External"/><Relationship Id="rId10" Type="http://schemas.openxmlformats.org/officeDocument/2006/relationships/hyperlink" Target="https://en.wikipedia.org/wiki/Luminosity_function" TargetMode="External"/><Relationship Id="rId4" Type="http://schemas.openxmlformats.org/officeDocument/2006/relationships/hyperlink" Target="https://en.wikipedia.org/wiki/Wikipedia:Citing_sources" TargetMode="External"/><Relationship Id="rId9" Type="http://schemas.openxmlformats.org/officeDocument/2006/relationships/hyperlink" Target="https://en.wikipedia.org/wiki/Help:Maintenance_template_removal" TargetMode="External"/><Relationship Id="rId14" Type="http://schemas.openxmlformats.org/officeDocument/2006/relationships/hyperlink" Target="https://en.wikipedia.org/wiki/Relative_lumina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638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20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320227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56506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86640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Proyectar</a:t>
            </a:r>
            <a:r>
              <a:rPr lang="en-US" dirty="0"/>
              <a:t>, y </a:t>
            </a:r>
            <a:r>
              <a:rPr lang="en-US" dirty="0" err="1"/>
              <a:t>pasarse</a:t>
            </a:r>
            <a:r>
              <a:rPr lang="en-US" dirty="0"/>
              <a:t> a </a:t>
            </a:r>
            <a:r>
              <a:rPr lang="en-US" dirty="0" err="1"/>
              <a:t>Matlab</a:t>
            </a:r>
            <a:r>
              <a:rPr lang="en-US" dirty="0"/>
              <a:t> y corer </a:t>
            </a:r>
            <a:r>
              <a:rPr lang="en-US" dirty="0" err="1"/>
              <a:t>programa</a:t>
            </a:r>
            <a:r>
              <a:rPr lang="en-US" dirty="0"/>
              <a:t> IMG02_ColorRGB</a:t>
            </a:r>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35</a:t>
            </a:fld>
            <a:endParaRPr lang="en-US"/>
          </a:p>
        </p:txBody>
      </p:sp>
    </p:spTree>
    <p:extLst>
      <p:ext uri="{BB962C8B-B14F-4D97-AF65-F5344CB8AC3E}">
        <p14:creationId xmlns:p14="http://schemas.microsoft.com/office/powerpoint/2010/main" val="382344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37</a:t>
            </a:fld>
            <a:endParaRPr lang="en-US"/>
          </a:p>
        </p:txBody>
      </p:sp>
    </p:spTree>
    <p:extLst>
      <p:ext uri="{BB962C8B-B14F-4D97-AF65-F5344CB8AC3E}">
        <p14:creationId xmlns:p14="http://schemas.microsoft.com/office/powerpoint/2010/main" val="317771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primaries son </a:t>
            </a:r>
            <a:r>
              <a:rPr lang="en-US" dirty="0" err="1"/>
              <a:t>imaginarios</a:t>
            </a:r>
            <a:r>
              <a:rPr lang="en-US" dirty="0"/>
              <a:t>, </a:t>
            </a:r>
            <a:r>
              <a:rPr lang="en-US" dirty="0" err="1"/>
              <a:t>pero</a:t>
            </a:r>
            <a:r>
              <a:rPr lang="en-US" dirty="0"/>
              <a:t> las matching functions son </a:t>
            </a:r>
            <a:r>
              <a:rPr lang="en-US" dirty="0" err="1"/>
              <a:t>siempre</a:t>
            </a:r>
            <a:r>
              <a:rPr lang="en-US" dirty="0"/>
              <a:t> </a:t>
            </a:r>
            <a:r>
              <a:rPr lang="en-US" dirty="0" err="1"/>
              <a:t>positivas</a:t>
            </a:r>
            <a:r>
              <a:rPr lang="en-US" dirty="0"/>
              <a:t>….</a:t>
            </a:r>
          </a:p>
          <a:p>
            <a:endParaRPr lang="en-US" dirty="0"/>
          </a:p>
          <a:p>
            <a:endParaRPr lang="en-AU" sz="1200" b="0" i="0" u="none" strike="noStrike" kern="1200" dirty="0">
              <a:solidFill>
                <a:schemeClr val="tx1"/>
              </a:solidFill>
              <a:effectLst/>
              <a:latin typeface="Arial" charset="0"/>
              <a:ea typeface="ＭＳ Ｐゴシック" charset="-128"/>
              <a:cs typeface="ＭＳ Ｐゴシック" charset="-128"/>
            </a:endParaRPr>
          </a:p>
          <a:p>
            <a:r>
              <a:rPr lang="en-AU" sz="1200" b="0" i="0" u="none" strike="noStrike" kern="1200" dirty="0">
                <a:solidFill>
                  <a:schemeClr val="tx1"/>
                </a:solidFill>
                <a:effectLst/>
                <a:latin typeface="Arial" charset="0"/>
                <a:ea typeface="ＭＳ Ｐゴシック" charset="-128"/>
                <a:cs typeface="ＭＳ Ｐゴシック" charset="-128"/>
              </a:rPr>
              <a:t>De Wikipedia: https://</a:t>
            </a:r>
            <a:r>
              <a:rPr lang="en-AU" sz="1200" b="0" i="0" u="none" strike="noStrike" kern="1200" dirty="0" err="1">
                <a:solidFill>
                  <a:schemeClr val="tx1"/>
                </a:solidFill>
                <a:effectLst/>
                <a:latin typeface="Arial" charset="0"/>
                <a:ea typeface="ＭＳ Ｐゴシック" charset="-128"/>
                <a:cs typeface="ＭＳ Ｐゴシック" charset="-128"/>
              </a:rPr>
              <a:t>en.wikipedia.org</a:t>
            </a:r>
            <a:r>
              <a:rPr lang="en-AU" sz="1200" b="0" i="0" u="none" strike="noStrike" kern="1200" dirty="0">
                <a:solidFill>
                  <a:schemeClr val="tx1"/>
                </a:solidFill>
                <a:effectLst/>
                <a:latin typeface="Arial" charset="0"/>
                <a:ea typeface="ＭＳ Ｐゴシック" charset="-128"/>
                <a:cs typeface="ＭＳ Ｐゴシック" charset="-128"/>
              </a:rPr>
              <a:t>/wiki/CIE_1931_color_space </a:t>
            </a:r>
          </a:p>
          <a:p>
            <a:r>
              <a:rPr lang="en-AU" sz="1200" b="0" i="0" u="none" strike="noStrike" kern="1200" dirty="0">
                <a:solidFill>
                  <a:schemeClr val="tx1"/>
                </a:solidFill>
                <a:effectLst/>
                <a:latin typeface="Arial" charset="0"/>
                <a:ea typeface="ＭＳ Ｐゴシック" charset="-128"/>
                <a:cs typeface="ＭＳ Ｐゴシック" charset="-128"/>
              </a:rPr>
              <a:t>Meaning of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a:t>
            </a:r>
            <a:r>
              <a:rPr lang="en-AU" sz="1200" b="0" i="0" u="none" strike="noStrike" kern="1200" dirty="0">
                <a:solidFill>
                  <a:schemeClr val="tx1"/>
                </a:solidFill>
                <a:effectLst/>
                <a:latin typeface="Arial" charset="0"/>
                <a:ea typeface="ＭＳ Ｐゴシック" charset="-128"/>
                <a:cs typeface="ＭＳ Ｐゴシック" charset="-128"/>
                <a:hlinkClick r:id="rId3" tooltip="Edit section: Meaning of X, Y and Z"/>
              </a:rPr>
              <a:t>edit</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dirty="0">
                <a:effectLst/>
              </a:rPr>
              <a:t>This section </a:t>
            </a:r>
            <a:r>
              <a:rPr lang="en-AU" b="1" dirty="0">
                <a:effectLst/>
              </a:rPr>
              <a:t>does not </a:t>
            </a:r>
            <a:r>
              <a:rPr lang="en-AU" sz="1200" b="1" u="none" strike="noStrike" kern="1200" dirty="0">
                <a:solidFill>
                  <a:schemeClr val="tx1"/>
                </a:solidFill>
                <a:effectLst/>
                <a:latin typeface="Arial" charset="0"/>
                <a:ea typeface="ＭＳ Ｐゴシック" charset="-128"/>
                <a:cs typeface="ＭＳ Ｐゴシック" charset="-128"/>
                <a:hlinkClick r:id="rId4" tooltip="Wikipedia:Citing sources"/>
              </a:rPr>
              <a:t>cite</a:t>
            </a:r>
            <a:r>
              <a:rPr lang="en-AU" b="1" dirty="0">
                <a:effectLst/>
              </a:rPr>
              <a:t> any </a:t>
            </a:r>
            <a:r>
              <a:rPr lang="en-AU" sz="1200" b="1" u="none" strike="noStrike" kern="1200" dirty="0">
                <a:solidFill>
                  <a:schemeClr val="tx1"/>
                </a:solidFill>
                <a:effectLst/>
                <a:latin typeface="Arial" charset="0"/>
                <a:ea typeface="ＭＳ Ｐゴシック" charset="-128"/>
                <a:cs typeface="ＭＳ Ｐゴシック" charset="-128"/>
                <a:hlinkClick r:id="rId5" tooltip="Wikipedia:Verifiability"/>
              </a:rPr>
              <a:t>sources</a:t>
            </a:r>
            <a:r>
              <a:rPr lang="en-AU" dirty="0">
                <a:effectLst/>
              </a:rPr>
              <a:t>. Please help </a:t>
            </a:r>
            <a:r>
              <a:rPr lang="en-AU" sz="1200" u="none" strike="noStrike" kern="1200" dirty="0">
                <a:solidFill>
                  <a:schemeClr val="tx1"/>
                </a:solidFill>
                <a:effectLst/>
                <a:latin typeface="Arial" charset="0"/>
                <a:ea typeface="ＭＳ Ｐゴシック" charset="-128"/>
                <a:cs typeface="ＭＳ Ｐゴシック" charset="-128"/>
                <a:hlinkClick r:id="rId6"/>
              </a:rPr>
              <a:t>improve this section</a:t>
            </a:r>
            <a:r>
              <a:rPr lang="en-AU" dirty="0">
                <a:effectLst/>
              </a:rPr>
              <a:t> by </a:t>
            </a:r>
            <a:r>
              <a:rPr lang="en-AU" sz="1200" u="none" strike="noStrike" kern="1200" dirty="0">
                <a:solidFill>
                  <a:schemeClr val="tx1"/>
                </a:solidFill>
                <a:effectLst/>
                <a:latin typeface="Arial" charset="0"/>
                <a:ea typeface="ＭＳ Ｐゴシック" charset="-128"/>
                <a:cs typeface="ＭＳ Ｐゴシック" charset="-128"/>
                <a:hlinkClick r:id="rId7" tooltip="Help:Referencing for beginners"/>
              </a:rPr>
              <a:t>adding citations to reliable sources</a:t>
            </a:r>
            <a:r>
              <a:rPr lang="en-AU" dirty="0">
                <a:effectLst/>
              </a:rPr>
              <a:t>. Unsourced material may be challenged and </a:t>
            </a:r>
            <a:r>
              <a:rPr lang="en-AU" sz="1200" u="none" strike="noStrike" kern="1200" dirty="0">
                <a:solidFill>
                  <a:schemeClr val="tx1"/>
                </a:solidFill>
                <a:effectLst/>
                <a:latin typeface="Arial" charset="0"/>
                <a:ea typeface="ＭＳ Ｐゴシック" charset="-128"/>
                <a:cs typeface="ＭＳ Ｐゴシック" charset="-128"/>
                <a:hlinkClick r:id="rId8" tooltip="Wikipedia:Verifiability"/>
              </a:rPr>
              <a:t>removed</a:t>
            </a:r>
            <a:r>
              <a:rPr lang="en-AU" dirty="0">
                <a:effectLst/>
              </a:rPr>
              <a:t>.  </a:t>
            </a:r>
            <a:r>
              <a:rPr lang="en-AU" i="1" dirty="0">
                <a:effectLst/>
              </a:rPr>
              <a:t>(August 2015) (</a:t>
            </a:r>
            <a:r>
              <a:rPr lang="en-AU" sz="1200" i="1" u="none" strike="noStrike" kern="1200" dirty="0">
                <a:solidFill>
                  <a:schemeClr val="tx1"/>
                </a:solidFill>
                <a:effectLst/>
                <a:latin typeface="Arial" charset="0"/>
                <a:ea typeface="ＭＳ Ｐゴシック" charset="-128"/>
                <a:cs typeface="ＭＳ Ｐゴシック" charset="-128"/>
                <a:hlinkClick r:id="rId9" tooltip="Help:Maintenance template removal"/>
              </a:rPr>
              <a:t>Learn how and when to remove this template message</a:t>
            </a:r>
            <a:r>
              <a:rPr lang="en-AU" i="1" dirty="0">
                <a:effectLst/>
              </a:rPr>
              <a:t>)</a:t>
            </a:r>
            <a:endParaRPr lang="en-AU" dirty="0">
              <a:effectLst/>
            </a:endParaRPr>
          </a:p>
          <a:p>
            <a:r>
              <a:rPr lang="en-AU" sz="1200" b="0" i="0" u="none" strike="noStrike" kern="1200" dirty="0">
                <a:solidFill>
                  <a:schemeClr val="tx1"/>
                </a:solidFill>
                <a:effectLst/>
                <a:latin typeface="Arial" charset="0"/>
                <a:ea typeface="ＭＳ Ｐゴシック" charset="-128"/>
                <a:cs typeface="ＭＳ Ｐゴシック" charset="-128"/>
              </a:rPr>
              <a:t>A comparison between a typical normalized M cone's spectral sensitivity and the CIE 1931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for a standard observer in </a:t>
            </a:r>
            <a:r>
              <a:rPr lang="en-AU" sz="1200" b="0" i="0" u="none" strike="noStrike" kern="1200" dirty="0">
                <a:solidFill>
                  <a:schemeClr val="tx1"/>
                </a:solidFill>
                <a:effectLst/>
                <a:latin typeface="Arial" charset="0"/>
                <a:ea typeface="ＭＳ Ｐゴシック" charset="-128"/>
                <a:cs typeface="ＭＳ Ｐゴシック" charset="-128"/>
                <a:hlinkClick r:id="rId11" tooltip="Photopic vision"/>
              </a:rPr>
              <a:t>photopic vision</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sz="1200" b="0" i="0" u="none" strike="noStrike" kern="1200" dirty="0">
                <a:solidFill>
                  <a:schemeClr val="tx1"/>
                </a:solidFill>
                <a:effectLst/>
                <a:latin typeface="Arial" charset="0"/>
                <a:ea typeface="ＭＳ Ｐゴシック" charset="-128"/>
                <a:cs typeface="ＭＳ Ｐゴシック" charset="-128"/>
              </a:rPr>
              <a:t>When judging the relative </a:t>
            </a:r>
            <a:r>
              <a:rPr lang="en-AU" sz="1200" b="0" i="0" u="none" strike="noStrike" kern="1200" dirty="0">
                <a:solidFill>
                  <a:schemeClr val="tx1"/>
                </a:solidFill>
                <a:effectLst/>
                <a:latin typeface="Arial" charset="0"/>
                <a:ea typeface="ＭＳ Ｐゴシック" charset="-128"/>
                <a:cs typeface="ＭＳ Ｐゴシック" charset="-128"/>
                <a:hlinkClick r:id="rId12" tooltip="Luminance"/>
              </a:rPr>
              <a:t>luminance</a:t>
            </a:r>
            <a:r>
              <a:rPr lang="en-AU" sz="1200" b="0" i="0" u="none" strike="noStrike" kern="1200" dirty="0">
                <a:solidFill>
                  <a:schemeClr val="tx1"/>
                </a:solidFill>
                <a:effectLst/>
                <a:latin typeface="Arial" charset="0"/>
                <a:ea typeface="ＭＳ Ｐゴシック" charset="-128"/>
                <a:cs typeface="ＭＳ Ｐゴシック" charset="-128"/>
              </a:rPr>
              <a:t> (brightness) of different </a:t>
            </a:r>
            <a:r>
              <a:rPr lang="en-AU" sz="1200" b="0" i="0" u="none" strike="noStrike" kern="1200" dirty="0" err="1">
                <a:solidFill>
                  <a:schemeClr val="tx1"/>
                </a:solidFill>
                <a:effectLst/>
                <a:latin typeface="Arial" charset="0"/>
                <a:ea typeface="ＭＳ Ｐゴシック" charset="-128"/>
                <a:cs typeface="ＭＳ Ｐゴシック" charset="-128"/>
              </a:rPr>
              <a:t>colors</a:t>
            </a:r>
            <a:r>
              <a:rPr lang="en-AU" sz="1200" b="0" i="0" u="none" strike="noStrike" kern="1200" dirty="0">
                <a:solidFill>
                  <a:schemeClr val="tx1"/>
                </a:solidFill>
                <a:effectLst/>
                <a:latin typeface="Arial" charset="0"/>
                <a:ea typeface="ＭＳ Ｐゴシック" charset="-128"/>
                <a:cs typeface="ＭＳ Ｐゴシック" charset="-128"/>
              </a:rPr>
              <a:t> in well-lit situations, humans tend to perceive light within the green parts of the spectrum as brighter than red or blue light of equal power. The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that describes the perceived </a:t>
            </a:r>
            <a:r>
              <a:rPr lang="en-AU" sz="1200" b="0" i="0" u="none" strike="noStrike" kern="1200" dirty="0" err="1">
                <a:solidFill>
                  <a:schemeClr val="tx1"/>
                </a:solidFill>
                <a:effectLst/>
                <a:latin typeface="Arial" charset="0"/>
                <a:ea typeface="ＭＳ Ｐゴシック" charset="-128"/>
                <a:cs typeface="ＭＳ Ｐゴシック" charset="-128"/>
              </a:rPr>
              <a:t>brightnesses</a:t>
            </a:r>
            <a:r>
              <a:rPr lang="en-AU" sz="1200" b="0" i="0" u="none" strike="noStrike" kern="1200" dirty="0">
                <a:solidFill>
                  <a:schemeClr val="tx1"/>
                </a:solidFill>
                <a:effectLst/>
                <a:latin typeface="Arial" charset="0"/>
                <a:ea typeface="ＭＳ Ｐゴシック" charset="-128"/>
                <a:cs typeface="ＭＳ Ｐゴシック" charset="-128"/>
              </a:rPr>
              <a:t> of different wavelengths is thus roughly analogous to the spectral sensitivity of M cones.</a:t>
            </a:r>
          </a:p>
          <a:p>
            <a:r>
              <a:rPr lang="en-AU" sz="1200" b="0" i="0" u="none" strike="noStrike" kern="1200" dirty="0">
                <a:solidFill>
                  <a:schemeClr val="tx1"/>
                </a:solidFill>
                <a:effectLst/>
                <a:latin typeface="Arial" charset="0"/>
                <a:ea typeface="ＭＳ Ｐゴシック" charset="-128"/>
                <a:cs typeface="ＭＳ Ｐゴシック" charset="-128"/>
              </a:rPr>
              <a:t>The CIE model capitalizes on this fact by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quasi-equal to blue, or the S cone response, and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is a mix of response curves chosen to be nonnegative. The XYZ tristimulus values are thus analogous to, but different from, the LMS cone responses of the human eye.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has the useful result that for any given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value, the XZ plane will contain all possible </a:t>
            </a:r>
            <a:r>
              <a:rPr lang="en-AU" sz="1200" b="0" i="0" u="none" strike="noStrike" kern="1200" dirty="0">
                <a:solidFill>
                  <a:schemeClr val="tx1"/>
                </a:solidFill>
                <a:effectLst/>
                <a:latin typeface="Arial" charset="0"/>
                <a:ea typeface="ＭＳ Ｐゴシック" charset="-128"/>
                <a:cs typeface="ＭＳ Ｐゴシック" charset="-128"/>
                <a:hlinkClick r:id="rId13" tooltip="Chromaticity"/>
              </a:rPr>
              <a:t>chromaticities</a:t>
            </a:r>
            <a:r>
              <a:rPr lang="en-AU" sz="1200" b="0" i="0" u="none" strike="noStrike" kern="1200" dirty="0">
                <a:solidFill>
                  <a:schemeClr val="tx1"/>
                </a:solidFill>
                <a:effectLst/>
                <a:latin typeface="Arial" charset="0"/>
                <a:ea typeface="ＭＳ Ｐゴシック" charset="-128"/>
                <a:cs typeface="ＭＳ Ｐゴシック" charset="-128"/>
              </a:rPr>
              <a:t> at that luminance.</a:t>
            </a:r>
          </a:p>
          <a:p>
            <a:r>
              <a:rPr lang="en-AU" sz="1200" b="0" i="0" u="none" strike="noStrike" kern="1200" dirty="0">
                <a:solidFill>
                  <a:schemeClr val="tx1"/>
                </a:solidFill>
                <a:effectLst/>
                <a:latin typeface="Arial" charset="0"/>
                <a:ea typeface="ＭＳ Ｐゴシック" charset="-128"/>
                <a:cs typeface="ＭＳ Ｐゴシック" charset="-128"/>
              </a:rPr>
              <a:t>The unit of the tristimulus values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often arbitrarily chosen so that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 or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100 is the brightest white that a </a:t>
            </a:r>
            <a:r>
              <a:rPr lang="en-AU" sz="1200" b="0" i="0" u="none" strike="noStrike" kern="1200" dirty="0" err="1">
                <a:solidFill>
                  <a:schemeClr val="tx1"/>
                </a:solidFill>
                <a:effectLst/>
                <a:latin typeface="Arial" charset="0"/>
                <a:ea typeface="ＭＳ Ｐゴシック" charset="-128"/>
                <a:cs typeface="ＭＳ Ｐゴシック" charset="-128"/>
              </a:rPr>
              <a:t>color</a:t>
            </a:r>
            <a:r>
              <a:rPr lang="en-AU" sz="1200" b="0" i="0" u="none" strike="noStrike" kern="1200" dirty="0">
                <a:solidFill>
                  <a:schemeClr val="tx1"/>
                </a:solidFill>
                <a:effectLst/>
                <a:latin typeface="Arial" charset="0"/>
                <a:ea typeface="ＭＳ Ｐゴシック" charset="-128"/>
                <a:cs typeface="ＭＳ Ｐゴシック" charset="-128"/>
              </a:rPr>
              <a:t> display supports. In this case, the Y value is known as the </a:t>
            </a:r>
            <a:r>
              <a:rPr lang="en-AU" sz="1200" b="0" i="0" u="none" strike="noStrike" kern="1200" dirty="0">
                <a:solidFill>
                  <a:schemeClr val="tx1"/>
                </a:solidFill>
                <a:effectLst/>
                <a:latin typeface="Arial" charset="0"/>
                <a:ea typeface="ＭＳ Ｐゴシック" charset="-128"/>
                <a:cs typeface="ＭＳ Ｐゴシック" charset="-128"/>
                <a:hlinkClick r:id="rId14" tooltip="Relative luminance"/>
              </a:rPr>
              <a:t>relative luminance</a:t>
            </a:r>
            <a:r>
              <a:rPr lang="en-AU" sz="1200" b="0" i="0" u="none" strike="noStrike" kern="1200" dirty="0">
                <a:solidFill>
                  <a:schemeClr val="tx1"/>
                </a:solidFill>
                <a:effectLst/>
                <a:latin typeface="Arial" charset="0"/>
                <a:ea typeface="ＭＳ Ｐゴシック" charset="-128"/>
                <a:cs typeface="ＭＳ Ｐゴシック" charset="-128"/>
              </a:rPr>
              <a:t>. The corresponding </a:t>
            </a:r>
            <a:r>
              <a:rPr lang="en-AU" sz="1200" b="0" i="0" u="none" strike="noStrike" kern="1200" dirty="0" err="1">
                <a:solidFill>
                  <a:schemeClr val="tx1"/>
                </a:solidFill>
                <a:effectLst/>
                <a:latin typeface="Arial" charset="0"/>
                <a:ea typeface="ＭＳ Ｐゴシック" charset="-128"/>
                <a:cs typeface="ＭＳ Ｐゴシック" charset="-128"/>
              </a:rPr>
              <a:t>whitepoint</a:t>
            </a:r>
            <a:r>
              <a:rPr lang="en-AU" sz="1200" b="0" i="0" u="none" strike="noStrike" kern="1200" dirty="0">
                <a:solidFill>
                  <a:schemeClr val="tx1"/>
                </a:solidFill>
                <a:effectLst/>
                <a:latin typeface="Arial" charset="0"/>
                <a:ea typeface="ＭＳ Ｐゴシック" charset="-128"/>
                <a:cs typeface="ＭＳ Ｐゴシック" charset="-128"/>
              </a:rPr>
              <a:t> values for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can then be inferred using the </a:t>
            </a:r>
            <a:r>
              <a:rPr lang="en-AU" sz="1200" b="0" i="0" u="none" strike="noStrike" kern="1200" dirty="0">
                <a:solidFill>
                  <a:schemeClr val="tx1"/>
                </a:solidFill>
                <a:effectLst/>
                <a:latin typeface="Arial" charset="0"/>
                <a:ea typeface="ＭＳ Ｐゴシック" charset="-128"/>
                <a:cs typeface="ＭＳ Ｐゴシック" charset="-128"/>
                <a:hlinkClick r:id="rId15" tooltip="Standard illuminant"/>
              </a:rPr>
              <a:t>standard illuminants</a:t>
            </a:r>
            <a:r>
              <a:rPr lang="en-AU" sz="1200" b="0" i="0" u="none" strike="noStrike" kern="1200" dirty="0">
                <a:solidFill>
                  <a:schemeClr val="tx1"/>
                </a:solidFill>
                <a:effectLst/>
                <a:latin typeface="Arial" charset="0"/>
                <a:ea typeface="ＭＳ Ｐゴシック" charset="-128"/>
                <a:cs typeface="ＭＳ Ｐゴシック" charset="-128"/>
              </a:rPr>
              <a:t>.</a:t>
            </a:r>
          </a:p>
          <a:p>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38</a:t>
            </a:fld>
            <a:endParaRPr lang="en-US"/>
          </a:p>
        </p:txBody>
      </p:sp>
    </p:spTree>
    <p:extLst>
      <p:ext uri="{BB962C8B-B14F-4D97-AF65-F5344CB8AC3E}">
        <p14:creationId xmlns:p14="http://schemas.microsoft.com/office/powerpoint/2010/main" val="106054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39</a:t>
            </a:fld>
            <a:endParaRPr lang="en-US"/>
          </a:p>
        </p:txBody>
      </p:sp>
    </p:spTree>
    <p:extLst>
      <p:ext uri="{BB962C8B-B14F-4D97-AF65-F5344CB8AC3E}">
        <p14:creationId xmlns:p14="http://schemas.microsoft.com/office/powerpoint/2010/main" val="1611219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41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42</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44</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45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47</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48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53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54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55</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56</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57</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58</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59</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60</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61</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62</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63</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64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65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66</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67</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68</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69</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70</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71</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oleObject" Target="../embeddings/oleObject4.bin"/><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30891" y="3059668"/>
            <a:ext cx="38822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‘Substractivos’ ]</a:t>
            </a:r>
            <a:endParaRPr lang="en-US" dirty="0">
              <a:solidFill>
                <a:srgbClr val="3333CC"/>
              </a:solidFill>
            </a:endParaRPr>
          </a:p>
        </p:txBody>
      </p:sp>
    </p:spTree>
    <p:extLst>
      <p:ext uri="{BB962C8B-B14F-4D97-AF65-F5344CB8AC3E}">
        <p14:creationId xmlns:p14="http://schemas.microsoft.com/office/powerpoint/2010/main" val="45535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1200329"/>
          </a:xfrm>
          <a:prstGeom prst="rect">
            <a:avLst/>
          </a:prstGeom>
          <a:noFill/>
        </p:spPr>
        <p:txBody>
          <a:bodyPr wrap="square" rtlCol="0">
            <a:spAutoFit/>
          </a:bodyPr>
          <a:lstStyle/>
          <a:p>
            <a:r>
              <a:rPr lang="es-ES_tradnl" dirty="0"/>
              <a:t>Los objetos restan porciones del espectro en determinadas longitudes de onda de la luz, conformando así el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03402" y="3059668"/>
            <a:ext cx="333719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‘Aditivos’ ]</a:t>
            </a:r>
            <a:endParaRPr lang="en-US" dirty="0">
              <a:solidFill>
                <a:srgbClr val="3333CC"/>
              </a:solidFill>
            </a:endParaRPr>
          </a:p>
        </p:txBody>
      </p:sp>
    </p:spTree>
    <p:extLst>
      <p:ext uri="{BB962C8B-B14F-4D97-AF65-F5344CB8AC3E}">
        <p14:creationId xmlns:p14="http://schemas.microsoft.com/office/powerpoint/2010/main" val="29646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extLst>
      <p:ext uri="{BB962C8B-B14F-4D97-AF65-F5344CB8AC3E}">
        <p14:creationId xmlns:p14="http://schemas.microsoft.com/office/powerpoint/2010/main" val="391169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97574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3"/>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name="EcuaciÛn" r:id="rId4" imgW="1638300" imgH="279400" progId="Equation.3">
                  <p:embed/>
                </p:oleObj>
              </mc:Choice>
              <mc:Fallback>
                <p:oleObj name="EcuaciÛn" r:id="rId4" imgW="16383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409934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name="CorelPhotoPaint.Image.11" r:id="rId3" imgW="4012530" imgH="1909414" progId="">
                  <p:embed/>
                </p:oleObj>
              </mc:Choice>
              <mc:Fallback>
                <p:oleObj name="CorelPhotoPaint.Image.11" r:id="rId3" imgW="4012530" imgH="1909414" progId="">
                  <p:embed/>
                  <p:pic>
                    <p:nvPicPr>
                      <p:cNvPr id="101378"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
        <p:nvSpPr>
          <p:cNvPr id="2" name="Rectangle 1">
            <a:extLst>
              <a:ext uri="{FF2B5EF4-FFF2-40B4-BE49-F238E27FC236}">
                <a16:creationId xmlns:a16="http://schemas.microsoft.com/office/drawing/2014/main" id="{62CE56C9-81BF-4640-B91B-5B2CBF97A337}"/>
              </a:ext>
            </a:extLst>
          </p:cNvPr>
          <p:cNvSpPr/>
          <p:nvPr/>
        </p:nvSpPr>
        <p:spPr>
          <a:xfrm>
            <a:off x="4862284" y="4782845"/>
            <a:ext cx="319318" cy="369332"/>
          </a:xfrm>
          <a:prstGeom prst="rect">
            <a:avLst/>
          </a:prstGeom>
        </p:spPr>
        <p:txBody>
          <a:bodyPr wrap="square">
            <a:spAutoFit/>
          </a:bodyPr>
          <a:lstStyle/>
          <a:p>
            <a:r>
              <a:rPr lang="es-CL" dirty="0">
                <a:solidFill>
                  <a:srgbClr val="FF0000"/>
                </a:solidFill>
              </a:rPr>
              <a:t>R</a:t>
            </a:r>
            <a:endParaRPr lang="en-US" dirty="0">
              <a:solidFill>
                <a:srgbClr val="FF0000"/>
              </a:solidFill>
            </a:endParaRPr>
          </a:p>
        </p:txBody>
      </p:sp>
      <p:sp>
        <p:nvSpPr>
          <p:cNvPr id="8" name="Rectangle 7">
            <a:extLst>
              <a:ext uri="{FF2B5EF4-FFF2-40B4-BE49-F238E27FC236}">
                <a16:creationId xmlns:a16="http://schemas.microsoft.com/office/drawing/2014/main" id="{FBE1988B-C0C6-E44C-B31B-7394CADE8623}"/>
              </a:ext>
            </a:extLst>
          </p:cNvPr>
          <p:cNvSpPr/>
          <p:nvPr/>
        </p:nvSpPr>
        <p:spPr>
          <a:xfrm>
            <a:off x="5348508" y="4340162"/>
            <a:ext cx="319318" cy="369332"/>
          </a:xfrm>
          <a:prstGeom prst="rect">
            <a:avLst/>
          </a:prstGeom>
        </p:spPr>
        <p:txBody>
          <a:bodyPr wrap="square">
            <a:spAutoFit/>
          </a:bodyPr>
          <a:lstStyle/>
          <a:p>
            <a:r>
              <a:rPr lang="es-CL" dirty="0">
                <a:solidFill>
                  <a:srgbClr val="36FF00"/>
                </a:solidFill>
              </a:rPr>
              <a:t>G</a:t>
            </a:r>
            <a:endParaRPr lang="en-US" dirty="0">
              <a:solidFill>
                <a:srgbClr val="36FF00"/>
              </a:solidFill>
            </a:endParaRPr>
          </a:p>
        </p:txBody>
      </p:sp>
      <p:sp>
        <p:nvSpPr>
          <p:cNvPr id="9" name="Rectangle 8">
            <a:extLst>
              <a:ext uri="{FF2B5EF4-FFF2-40B4-BE49-F238E27FC236}">
                <a16:creationId xmlns:a16="http://schemas.microsoft.com/office/drawing/2014/main" id="{0B465CB8-0046-6548-9D4D-C9C1FF3E8DD6}"/>
              </a:ext>
            </a:extLst>
          </p:cNvPr>
          <p:cNvSpPr/>
          <p:nvPr/>
        </p:nvSpPr>
        <p:spPr>
          <a:xfrm>
            <a:off x="5868966" y="3861188"/>
            <a:ext cx="319318" cy="369332"/>
          </a:xfrm>
          <a:prstGeom prst="rect">
            <a:avLst/>
          </a:prstGeom>
        </p:spPr>
        <p:txBody>
          <a:bodyPr wrap="square">
            <a:spAutoFit/>
          </a:bodyPr>
          <a:lstStyle/>
          <a:p>
            <a:r>
              <a:rPr lang="es-CL" dirty="0">
                <a:solidFill>
                  <a:srgbClr val="3333CC"/>
                </a:solidFill>
              </a:rPr>
              <a:t>B</a:t>
            </a:r>
            <a:endParaRPr lang="en-US" dirty="0"/>
          </a:p>
        </p:txBody>
      </p:sp>
    </p:spTree>
    <p:extLst>
      <p:ext uri="{BB962C8B-B14F-4D97-AF65-F5344CB8AC3E}">
        <p14:creationId xmlns:p14="http://schemas.microsoft.com/office/powerpoint/2010/main" val="68436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8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247742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68887" y="2275897"/>
            <a:ext cx="40062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mejorar una imagen a color ]</a:t>
            </a:r>
            <a:endParaRPr lang="en-US" dirty="0">
              <a:solidFill>
                <a:srgbClr val="3333CC"/>
              </a:solidFill>
            </a:endParaRPr>
          </a:p>
        </p:txBody>
      </p:sp>
      <p:pic>
        <p:nvPicPr>
          <p:cNvPr id="3" name="Picture 2">
            <a:extLst>
              <a:ext uri="{FF2B5EF4-FFF2-40B4-BE49-F238E27FC236}">
                <a16:creationId xmlns:a16="http://schemas.microsoft.com/office/drawing/2014/main" id="{3D4B7CA5-5F21-E542-964D-F48C9D39D52B}"/>
              </a:ext>
            </a:extLst>
          </p:cNvPr>
          <p:cNvPicPr>
            <a:picLocks noChangeAspect="1"/>
          </p:cNvPicPr>
          <p:nvPr/>
        </p:nvPicPr>
        <p:blipFill>
          <a:blip r:embed="rId2"/>
          <a:stretch>
            <a:fillRect/>
          </a:stretch>
        </p:blipFill>
        <p:spPr>
          <a:xfrm>
            <a:off x="509814" y="3126533"/>
            <a:ext cx="3492614" cy="2604761"/>
          </a:xfrm>
          <a:prstGeom prst="rect">
            <a:avLst/>
          </a:prstGeom>
        </p:spPr>
      </p:pic>
      <p:grpSp>
        <p:nvGrpSpPr>
          <p:cNvPr id="8" name="Group 7">
            <a:extLst>
              <a:ext uri="{FF2B5EF4-FFF2-40B4-BE49-F238E27FC236}">
                <a16:creationId xmlns:a16="http://schemas.microsoft.com/office/drawing/2014/main" id="{D876E420-5DFC-8D47-9878-36B1465ECDE1}"/>
              </a:ext>
            </a:extLst>
          </p:cNvPr>
          <p:cNvGrpSpPr/>
          <p:nvPr/>
        </p:nvGrpSpPr>
        <p:grpSpPr>
          <a:xfrm>
            <a:off x="4376058" y="3126533"/>
            <a:ext cx="4252251" cy="2616521"/>
            <a:chOff x="4376058" y="3126533"/>
            <a:chExt cx="4252251" cy="2616521"/>
          </a:xfrm>
        </p:grpSpPr>
        <p:pic>
          <p:nvPicPr>
            <p:cNvPr id="6" name="Picture 5">
              <a:extLst>
                <a:ext uri="{FF2B5EF4-FFF2-40B4-BE49-F238E27FC236}">
                  <a16:creationId xmlns:a16="http://schemas.microsoft.com/office/drawing/2014/main" id="{99190354-80C6-E64B-96E4-BCEE46D6A72E}"/>
                </a:ext>
              </a:extLst>
            </p:cNvPr>
            <p:cNvPicPr>
              <a:picLocks noChangeAspect="1"/>
            </p:cNvPicPr>
            <p:nvPr/>
          </p:nvPicPr>
          <p:blipFill>
            <a:blip r:embed="rId3"/>
            <a:stretch>
              <a:fillRect/>
            </a:stretch>
          </p:blipFill>
          <p:spPr>
            <a:xfrm>
              <a:off x="5141574" y="3126533"/>
              <a:ext cx="3486735" cy="2616521"/>
            </a:xfrm>
            <a:prstGeom prst="rect">
              <a:avLst/>
            </a:prstGeom>
          </p:spPr>
        </p:pic>
        <p:sp>
          <p:nvSpPr>
            <p:cNvPr id="7" name="Right Arrow 6">
              <a:extLst>
                <a:ext uri="{FF2B5EF4-FFF2-40B4-BE49-F238E27FC236}">
                  <a16:creationId xmlns:a16="http://schemas.microsoft.com/office/drawing/2014/main" id="{49A8B10A-CC38-7146-9D69-7F2FE2DE5CE2}"/>
                </a:ext>
              </a:extLst>
            </p:cNvPr>
            <p:cNvSpPr/>
            <p:nvPr/>
          </p:nvSpPr>
          <p:spPr>
            <a:xfrm>
              <a:off x="4376058" y="4255770"/>
              <a:ext cx="391886" cy="346286"/>
            </a:xfrm>
            <a:prstGeom prst="right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7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83896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Matlab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6156" y="3059668"/>
            <a:ext cx="265168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XYZ ]</a:t>
            </a:r>
            <a:endParaRPr lang="en-US" dirty="0">
              <a:solidFill>
                <a:srgbClr val="3333CC"/>
              </a:solidFill>
            </a:endParaRPr>
          </a:p>
        </p:txBody>
      </p:sp>
    </p:spTree>
    <p:extLst>
      <p:ext uri="{BB962C8B-B14F-4D97-AF65-F5344CB8AC3E}">
        <p14:creationId xmlns:p14="http://schemas.microsoft.com/office/powerpoint/2010/main" val="2895713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026BE-3D24-A743-814C-F773D75BED08}"/>
              </a:ext>
            </a:extLst>
          </p:cNvPr>
          <p:cNvPicPr>
            <a:picLocks noChangeAspect="1"/>
          </p:cNvPicPr>
          <p:nvPr/>
        </p:nvPicPr>
        <p:blipFill rotWithShape="1">
          <a:blip r:embed="rId2"/>
          <a:srcRect l="7762" r="12238"/>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F5549FF-D01E-B84C-84E2-49937A08AAED}"/>
              </a:ext>
            </a:extLst>
          </p:cNvPr>
          <p:cNvSpPr txBox="1"/>
          <p:nvPr/>
        </p:nvSpPr>
        <p:spPr>
          <a:xfrm>
            <a:off x="5212195" y="112542"/>
            <a:ext cx="3950697" cy="830997"/>
          </a:xfrm>
          <a:prstGeom prst="rect">
            <a:avLst/>
          </a:prstGeom>
          <a:solidFill>
            <a:schemeClr val="bg2">
              <a:alpha val="67000"/>
            </a:schemeClr>
          </a:solidFill>
        </p:spPr>
        <p:txBody>
          <a:bodyPr wrap="none" rtlCol="0">
            <a:spAutoFit/>
          </a:bodyPr>
          <a:lstStyle/>
          <a:p>
            <a:pPr algn="r"/>
            <a:r>
              <a:rPr lang="es-ES_tradnl" sz="2400" dirty="0">
                <a:solidFill>
                  <a:srgbClr val="FFC000"/>
                </a:solidFill>
              </a:rPr>
              <a:t>Experimento Wright – </a:t>
            </a:r>
            <a:r>
              <a:rPr lang="es-ES_tradnl" sz="2400" dirty="0" err="1">
                <a:solidFill>
                  <a:srgbClr val="FFC000"/>
                </a:solidFill>
              </a:rPr>
              <a:t>Guild</a:t>
            </a:r>
            <a:endParaRPr lang="es-ES_tradnl" sz="2400" dirty="0">
              <a:solidFill>
                <a:srgbClr val="FFC000"/>
              </a:solidFill>
            </a:endParaRPr>
          </a:p>
          <a:p>
            <a:pPr algn="r"/>
            <a:r>
              <a:rPr lang="es-ES_tradnl" sz="2400" dirty="0">
                <a:solidFill>
                  <a:srgbClr val="FFC000"/>
                </a:solidFill>
              </a:rPr>
              <a:t>(alrededor de 1920) </a:t>
            </a:r>
          </a:p>
        </p:txBody>
      </p:sp>
    </p:spTree>
    <p:extLst>
      <p:ext uri="{BB962C8B-B14F-4D97-AF65-F5344CB8AC3E}">
        <p14:creationId xmlns:p14="http://schemas.microsoft.com/office/powerpoint/2010/main" val="46754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3"/>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4"/>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365070" y="3127957"/>
            <a:ext cx="700833" cy="369332"/>
          </a:xfrm>
          <a:prstGeom prst="rect">
            <a:avLst/>
          </a:prstGeom>
        </p:spPr>
        <p:txBody>
          <a:bodyPr wrap="none">
            <a:spAutoFit/>
          </a:bodyPr>
          <a:lstStyle/>
          <a:p>
            <a:pPr algn="ctr"/>
            <a:r>
              <a:rPr lang="es-CL" dirty="0">
                <a:solidFill>
                  <a:srgbClr val="3333CC"/>
                </a:solidFill>
              </a:rPr>
              <a:t>Error</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sp>
        <p:nvSpPr>
          <p:cNvPr id="28" name="TextBox 27">
            <a:extLst>
              <a:ext uri="{FF2B5EF4-FFF2-40B4-BE49-F238E27FC236}">
                <a16:creationId xmlns:a16="http://schemas.microsoft.com/office/drawing/2014/main" id="{A7E7F5BD-B2B9-704F-9144-98B5A149325C}"/>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338835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2"/>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3"/>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478883" y="3127957"/>
            <a:ext cx="473206" cy="369332"/>
          </a:xfrm>
          <a:prstGeom prst="rect">
            <a:avLst/>
          </a:prstGeom>
        </p:spPr>
        <p:txBody>
          <a:bodyPr wrap="none">
            <a:spAutoFit/>
          </a:bodyPr>
          <a:lstStyle/>
          <a:p>
            <a:pPr algn="ctr"/>
            <a:r>
              <a:rPr lang="es-CL" dirty="0">
                <a:solidFill>
                  <a:srgbClr val="3333CC"/>
                </a:solidFill>
              </a:rPr>
              <a:t>OK</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pic>
        <p:nvPicPr>
          <p:cNvPr id="3" name="Picture 2">
            <a:extLst>
              <a:ext uri="{FF2B5EF4-FFF2-40B4-BE49-F238E27FC236}">
                <a16:creationId xmlns:a16="http://schemas.microsoft.com/office/drawing/2014/main" id="{15F78737-73AA-454E-9F68-8126BF99072E}"/>
              </a:ext>
            </a:extLst>
          </p:cNvPr>
          <p:cNvPicPr>
            <a:picLocks noChangeAspect="1"/>
          </p:cNvPicPr>
          <p:nvPr/>
        </p:nvPicPr>
        <p:blipFill>
          <a:blip r:embed="rId4">
            <a:alphaModFix/>
          </a:blip>
          <a:stretch>
            <a:fillRect/>
          </a:stretch>
        </p:blipFill>
        <p:spPr>
          <a:xfrm>
            <a:off x="5855091" y="1527976"/>
            <a:ext cx="1002931" cy="1009278"/>
          </a:xfrm>
          <a:prstGeom prst="rect">
            <a:avLst/>
          </a:prstGeom>
        </p:spPr>
      </p:pic>
      <p:pic>
        <p:nvPicPr>
          <p:cNvPr id="6" name="Picture 5">
            <a:extLst>
              <a:ext uri="{FF2B5EF4-FFF2-40B4-BE49-F238E27FC236}">
                <a16:creationId xmlns:a16="http://schemas.microsoft.com/office/drawing/2014/main" id="{2D5C6262-4DC4-AE43-BE6D-5451AD0BA8CA}"/>
              </a:ext>
            </a:extLst>
          </p:cNvPr>
          <p:cNvPicPr>
            <a:picLocks noChangeAspect="1"/>
          </p:cNvPicPr>
          <p:nvPr/>
        </p:nvPicPr>
        <p:blipFill>
          <a:blip r:embed="rId5">
            <a:alphaModFix/>
          </a:blip>
          <a:stretch>
            <a:fillRect/>
          </a:stretch>
        </p:blipFill>
        <p:spPr>
          <a:xfrm>
            <a:off x="2053643" y="1717957"/>
            <a:ext cx="2114480" cy="578429"/>
          </a:xfrm>
          <a:prstGeom prst="rect">
            <a:avLst/>
          </a:prstGeom>
        </p:spPr>
      </p:pic>
      <p:sp>
        <p:nvSpPr>
          <p:cNvPr id="10" name="TextBox 9">
            <a:extLst>
              <a:ext uri="{FF2B5EF4-FFF2-40B4-BE49-F238E27FC236}">
                <a16:creationId xmlns:a16="http://schemas.microsoft.com/office/drawing/2014/main" id="{4197D95C-F588-D44D-AB95-4C145393AE53}"/>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119012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4"/>
          <a:stretch>
            <a:fillRect/>
          </a:stretch>
        </p:blipFill>
        <p:spPr>
          <a:xfrm>
            <a:off x="1617331" y="4979692"/>
            <a:ext cx="6030378" cy="1049535"/>
          </a:xfrm>
          <a:prstGeom prst="rect">
            <a:avLst/>
          </a:prstGeom>
        </p:spPr>
      </p:pic>
    </p:spTree>
    <p:extLst>
      <p:ext uri="{BB962C8B-B14F-4D97-AF65-F5344CB8AC3E}">
        <p14:creationId xmlns:p14="http://schemas.microsoft.com/office/powerpoint/2010/main" val="393771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3"/>
          <a:stretch>
            <a:fillRect/>
          </a:stretch>
        </p:blipFill>
        <p:spPr>
          <a:xfrm>
            <a:off x="1617331" y="4979692"/>
            <a:ext cx="6030378" cy="1049535"/>
          </a:xfrm>
          <a:prstGeom prst="rect">
            <a:avLst/>
          </a:prstGeom>
        </p:spPr>
      </p:pic>
      <p:pic>
        <p:nvPicPr>
          <p:cNvPr id="7" name="Graphic 6">
            <a:extLst>
              <a:ext uri="{FF2B5EF4-FFF2-40B4-BE49-F238E27FC236}">
                <a16:creationId xmlns:a16="http://schemas.microsoft.com/office/drawing/2014/main" id="{B3EA6409-9516-854F-81B2-778D74CC1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spTree>
    <p:extLst>
      <p:ext uri="{BB962C8B-B14F-4D97-AF65-F5344CB8AC3E}">
        <p14:creationId xmlns:p14="http://schemas.microsoft.com/office/powerpoint/2010/main" val="11716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42C5F73-2818-F743-952D-701704C71D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pic>
        <p:nvPicPr>
          <p:cNvPr id="4" name="Picture 3">
            <a:extLst>
              <a:ext uri="{FF2B5EF4-FFF2-40B4-BE49-F238E27FC236}">
                <a16:creationId xmlns:a16="http://schemas.microsoft.com/office/drawing/2014/main" id="{08C92407-B5F2-6941-A1ED-46E7EBF26924}"/>
              </a:ext>
            </a:extLst>
          </p:cNvPr>
          <p:cNvPicPr>
            <a:picLocks noChangeAspect="1"/>
          </p:cNvPicPr>
          <p:nvPr/>
        </p:nvPicPr>
        <p:blipFill>
          <a:blip r:embed="rId6"/>
          <a:stretch>
            <a:fillRect/>
          </a:stretch>
        </p:blipFill>
        <p:spPr>
          <a:xfrm>
            <a:off x="1617331" y="4979692"/>
            <a:ext cx="6030378" cy="1049535"/>
          </a:xfrm>
          <a:prstGeom prst="rect">
            <a:avLst/>
          </a:prstGeom>
        </p:spPr>
      </p:pic>
      <p:sp>
        <p:nvSpPr>
          <p:cNvPr id="2" name="Rectangle 1">
            <a:extLst>
              <a:ext uri="{FF2B5EF4-FFF2-40B4-BE49-F238E27FC236}">
                <a16:creationId xmlns:a16="http://schemas.microsoft.com/office/drawing/2014/main" id="{F435769C-8594-A941-929E-6573FEE85419}"/>
              </a:ext>
            </a:extLst>
          </p:cNvPr>
          <p:cNvSpPr/>
          <p:nvPr/>
        </p:nvSpPr>
        <p:spPr>
          <a:xfrm>
            <a:off x="6089073" y="295743"/>
            <a:ext cx="1704109" cy="1782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98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0AA9AE7-1F67-0A41-A9DB-1AFC4164C663}"/>
              </a:ext>
            </a:extLst>
          </p:cNvPr>
          <p:cNvCxnSpPr>
            <a:cxnSpLocks/>
          </p:cNvCxnSpPr>
          <p:nvPr/>
        </p:nvCxnSpPr>
        <p:spPr>
          <a:xfrm flipV="1">
            <a:off x="1450769" y="1872343"/>
            <a:ext cx="0" cy="2759034"/>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9735A39-8292-0543-A9B9-80512888EEB5}"/>
              </a:ext>
            </a:extLst>
          </p:cNvPr>
          <p:cNvCxnSpPr>
            <a:cxnSpLocks/>
          </p:cNvCxnSpPr>
          <p:nvPr/>
        </p:nvCxnSpPr>
        <p:spPr>
          <a:xfrm>
            <a:off x="1450769" y="4631377"/>
            <a:ext cx="2122725" cy="0"/>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3829BCA-03FC-594C-805C-70CE94AC5575}"/>
              </a:ext>
            </a:extLst>
          </p:cNvPr>
          <p:cNvCxnSpPr>
            <a:cxnSpLocks/>
          </p:cNvCxnSpPr>
          <p:nvPr/>
        </p:nvCxnSpPr>
        <p:spPr>
          <a:xfrm flipV="1">
            <a:off x="1450769" y="2636322"/>
            <a:ext cx="2410690" cy="1995055"/>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8AF0AA4C-2966-6844-9F2E-73EED1E5FCF0}"/>
              </a:ext>
            </a:extLst>
          </p:cNvPr>
          <p:cNvSpPr txBox="1"/>
          <p:nvPr/>
        </p:nvSpPr>
        <p:spPr>
          <a:xfrm>
            <a:off x="3380973" y="4642332"/>
            <a:ext cx="385042" cy="523220"/>
          </a:xfrm>
          <a:prstGeom prst="rect">
            <a:avLst/>
          </a:prstGeom>
          <a:noFill/>
        </p:spPr>
        <p:txBody>
          <a:bodyPr wrap="none" rtlCol="0">
            <a:spAutoFit/>
          </a:bodyPr>
          <a:lstStyle/>
          <a:p>
            <a:r>
              <a:rPr lang="en-US" sz="2800" dirty="0"/>
              <a:t>X</a:t>
            </a:r>
          </a:p>
        </p:txBody>
      </p:sp>
      <p:sp>
        <p:nvSpPr>
          <p:cNvPr id="14" name="TextBox 13">
            <a:extLst>
              <a:ext uri="{FF2B5EF4-FFF2-40B4-BE49-F238E27FC236}">
                <a16:creationId xmlns:a16="http://schemas.microsoft.com/office/drawing/2014/main" id="{328EB3B9-5E8B-7143-877A-F72F87E4F875}"/>
              </a:ext>
            </a:extLst>
          </p:cNvPr>
          <p:cNvSpPr txBox="1"/>
          <p:nvPr/>
        </p:nvSpPr>
        <p:spPr>
          <a:xfrm>
            <a:off x="3861459" y="2324593"/>
            <a:ext cx="389850" cy="523220"/>
          </a:xfrm>
          <a:prstGeom prst="rect">
            <a:avLst/>
          </a:prstGeom>
          <a:noFill/>
        </p:spPr>
        <p:txBody>
          <a:bodyPr wrap="none" rtlCol="0">
            <a:spAutoFit/>
          </a:bodyPr>
          <a:lstStyle/>
          <a:p>
            <a:r>
              <a:rPr lang="en-US" sz="2800" dirty="0"/>
              <a:t>Y</a:t>
            </a:r>
          </a:p>
        </p:txBody>
      </p:sp>
      <p:sp>
        <p:nvSpPr>
          <p:cNvPr id="15" name="TextBox 14">
            <a:extLst>
              <a:ext uri="{FF2B5EF4-FFF2-40B4-BE49-F238E27FC236}">
                <a16:creationId xmlns:a16="http://schemas.microsoft.com/office/drawing/2014/main" id="{F7F3079C-E33C-484E-9413-C8083C129E14}"/>
              </a:ext>
            </a:extLst>
          </p:cNvPr>
          <p:cNvSpPr txBox="1"/>
          <p:nvPr/>
        </p:nvSpPr>
        <p:spPr>
          <a:xfrm>
            <a:off x="943773" y="1711796"/>
            <a:ext cx="385042" cy="523220"/>
          </a:xfrm>
          <a:prstGeom prst="rect">
            <a:avLst/>
          </a:prstGeom>
          <a:noFill/>
        </p:spPr>
        <p:txBody>
          <a:bodyPr wrap="none" rtlCol="0">
            <a:spAutoFit/>
          </a:bodyPr>
          <a:lstStyle/>
          <a:p>
            <a:r>
              <a:rPr lang="en-US" sz="2800" dirty="0"/>
              <a:t>Z</a:t>
            </a:r>
          </a:p>
        </p:txBody>
      </p:sp>
      <p:sp>
        <p:nvSpPr>
          <p:cNvPr id="33" name="Freeform 32">
            <a:extLst>
              <a:ext uri="{FF2B5EF4-FFF2-40B4-BE49-F238E27FC236}">
                <a16:creationId xmlns:a16="http://schemas.microsoft.com/office/drawing/2014/main" id="{5BD31DAF-CE7C-E94C-A0B9-F64B1AB769FB}"/>
              </a:ext>
            </a:extLst>
          </p:cNvPr>
          <p:cNvSpPr/>
          <p:nvPr/>
        </p:nvSpPr>
        <p:spPr>
          <a:xfrm>
            <a:off x="1465268" y="2610546"/>
            <a:ext cx="2108226" cy="2006010"/>
          </a:xfrm>
          <a:custGeom>
            <a:avLst/>
            <a:gdLst>
              <a:gd name="connsiteX0" fmla="*/ 0 w 2176131"/>
              <a:gd name="connsiteY0" fmla="*/ 0 h 2006010"/>
              <a:gd name="connsiteX1" fmla="*/ 2176131 w 2176131"/>
              <a:gd name="connsiteY1" fmla="*/ 226828 h 2006010"/>
              <a:gd name="connsiteX2" fmla="*/ 1708298 w 2176131"/>
              <a:gd name="connsiteY2" fmla="*/ 2006010 h 2006010"/>
              <a:gd name="connsiteX3" fmla="*/ 0 w 2176131"/>
              <a:gd name="connsiteY3" fmla="*/ 0 h 2006010"/>
            </a:gdLst>
            <a:ahLst/>
            <a:cxnLst>
              <a:cxn ang="0">
                <a:pos x="connsiteX0" y="connsiteY0"/>
              </a:cxn>
              <a:cxn ang="0">
                <a:pos x="connsiteX1" y="connsiteY1"/>
              </a:cxn>
              <a:cxn ang="0">
                <a:pos x="connsiteX2" y="connsiteY2"/>
              </a:cxn>
              <a:cxn ang="0">
                <a:pos x="connsiteX3" y="connsiteY3"/>
              </a:cxn>
            </a:cxnLst>
            <a:rect l="l" t="t" r="r" b="b"/>
            <a:pathLst>
              <a:path w="2176131" h="2006010">
                <a:moveTo>
                  <a:pt x="0" y="0"/>
                </a:moveTo>
                <a:lnTo>
                  <a:pt x="2176131" y="226828"/>
                </a:lnTo>
                <a:lnTo>
                  <a:pt x="1708298" y="2006010"/>
                </a:lnTo>
                <a:lnTo>
                  <a:pt x="0" y="0"/>
                </a:lnTo>
                <a:close/>
              </a:path>
            </a:pathLst>
          </a:custGeom>
          <a:gradFill>
            <a:gsLst>
              <a:gs pos="0">
                <a:schemeClr val="accent1">
                  <a:tint val="100000"/>
                  <a:shade val="100000"/>
                  <a:satMod val="130000"/>
                  <a:alpha val="39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F192273-2173-5F48-B794-B7F0193FDCDB}"/>
              </a:ext>
            </a:extLst>
          </p:cNvPr>
          <p:cNvSpPr txBox="1"/>
          <p:nvPr/>
        </p:nvSpPr>
        <p:spPr>
          <a:xfrm>
            <a:off x="132654" y="3354825"/>
            <a:ext cx="1196161" cy="646331"/>
          </a:xfrm>
          <a:prstGeom prst="rect">
            <a:avLst/>
          </a:prstGeom>
          <a:noFill/>
        </p:spPr>
        <p:txBody>
          <a:bodyPr wrap="none" rtlCol="0">
            <a:spAutoFit/>
          </a:bodyPr>
          <a:lstStyle/>
          <a:p>
            <a:r>
              <a:rPr lang="en-US" dirty="0"/>
              <a:t>Plano</a:t>
            </a:r>
          </a:p>
          <a:p>
            <a:r>
              <a:rPr lang="en-US" dirty="0"/>
              <a:t>X+Y+Z = 1</a:t>
            </a:r>
          </a:p>
        </p:txBody>
      </p:sp>
      <p:cxnSp>
        <p:nvCxnSpPr>
          <p:cNvPr id="36" name="Straight Arrow Connector 35">
            <a:extLst>
              <a:ext uri="{FF2B5EF4-FFF2-40B4-BE49-F238E27FC236}">
                <a16:creationId xmlns:a16="http://schemas.microsoft.com/office/drawing/2014/main" id="{7DC092ED-2542-2641-939D-A20DE8C58F96}"/>
              </a:ext>
            </a:extLst>
          </p:cNvPr>
          <p:cNvCxnSpPr/>
          <p:nvPr/>
        </p:nvCxnSpPr>
        <p:spPr>
          <a:xfrm flipV="1">
            <a:off x="1110849" y="3120909"/>
            <a:ext cx="1056167" cy="4394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4" name="Group 53">
            <a:extLst>
              <a:ext uri="{FF2B5EF4-FFF2-40B4-BE49-F238E27FC236}">
                <a16:creationId xmlns:a16="http://schemas.microsoft.com/office/drawing/2014/main" id="{FC5B9F21-6D99-C740-9F0E-19BC3ECF4FC8}"/>
              </a:ext>
            </a:extLst>
          </p:cNvPr>
          <p:cNvGrpSpPr/>
          <p:nvPr/>
        </p:nvGrpSpPr>
        <p:grpSpPr>
          <a:xfrm>
            <a:off x="4908955" y="1146630"/>
            <a:ext cx="4067412" cy="5464590"/>
            <a:chOff x="4908955" y="1146630"/>
            <a:chExt cx="4067412" cy="5464590"/>
          </a:xfrm>
        </p:grpSpPr>
        <p:sp>
          <p:nvSpPr>
            <p:cNvPr id="40" name="Triangle 39">
              <a:extLst>
                <a:ext uri="{FF2B5EF4-FFF2-40B4-BE49-F238E27FC236}">
                  <a16:creationId xmlns:a16="http://schemas.microsoft.com/office/drawing/2014/main" id="{936D268A-4E26-3B4D-B2A0-C60CBDBBA39D}"/>
                </a:ext>
              </a:extLst>
            </p:cNvPr>
            <p:cNvSpPr/>
            <p:nvPr/>
          </p:nvSpPr>
          <p:spPr>
            <a:xfrm>
              <a:off x="5805714" y="2290418"/>
              <a:ext cx="2452914" cy="212881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EBA1186-BCF3-6544-90B9-761057C9FF1D}"/>
                </a:ext>
              </a:extLst>
            </p:cNvPr>
            <p:cNvCxnSpPr>
              <a:cxnSpLocks/>
              <a:stCxn id="40" idx="0"/>
            </p:cNvCxnSpPr>
            <p:nvPr/>
          </p:nvCxnSpPr>
          <p:spPr>
            <a:xfrm flipV="1">
              <a:off x="7032171" y="1146630"/>
              <a:ext cx="0" cy="1143788"/>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968EAB97-01A4-DF45-898F-F35711DE1783}"/>
                </a:ext>
              </a:extLst>
            </p:cNvPr>
            <p:cNvCxnSpPr>
              <a:cxnSpLocks/>
            </p:cNvCxnSpPr>
            <p:nvPr/>
          </p:nvCxnSpPr>
          <p:spPr>
            <a:xfrm flipH="1">
              <a:off x="5065486" y="446558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5808A285-0CF2-154A-AAA4-2D98089CF207}"/>
                </a:ext>
              </a:extLst>
            </p:cNvPr>
            <p:cNvCxnSpPr>
              <a:cxnSpLocks/>
            </p:cNvCxnSpPr>
            <p:nvPr/>
          </p:nvCxnSpPr>
          <p:spPr>
            <a:xfrm>
              <a:off x="8216403" y="442315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F0E028-9FA4-094D-A355-018E3EB2361C}"/>
                </a:ext>
              </a:extLst>
            </p:cNvPr>
            <p:cNvSpPr txBox="1"/>
            <p:nvPr/>
          </p:nvSpPr>
          <p:spPr>
            <a:xfrm>
              <a:off x="4908955" y="4950292"/>
              <a:ext cx="385042" cy="523220"/>
            </a:xfrm>
            <a:prstGeom prst="rect">
              <a:avLst/>
            </a:prstGeom>
            <a:noFill/>
          </p:spPr>
          <p:txBody>
            <a:bodyPr wrap="none" rtlCol="0">
              <a:spAutoFit/>
            </a:bodyPr>
            <a:lstStyle/>
            <a:p>
              <a:r>
                <a:rPr lang="en-US" sz="2800" dirty="0"/>
                <a:t>X</a:t>
              </a:r>
            </a:p>
          </p:txBody>
        </p:sp>
        <p:sp>
          <p:nvSpPr>
            <p:cNvPr id="50" name="TextBox 49">
              <a:extLst>
                <a:ext uri="{FF2B5EF4-FFF2-40B4-BE49-F238E27FC236}">
                  <a16:creationId xmlns:a16="http://schemas.microsoft.com/office/drawing/2014/main" id="{DA68C3E3-A768-CB4A-8FF2-0877C0011FA7}"/>
                </a:ext>
              </a:extLst>
            </p:cNvPr>
            <p:cNvSpPr txBox="1"/>
            <p:nvPr/>
          </p:nvSpPr>
          <p:spPr>
            <a:xfrm>
              <a:off x="8586517" y="4939406"/>
              <a:ext cx="389850" cy="523220"/>
            </a:xfrm>
            <a:prstGeom prst="rect">
              <a:avLst/>
            </a:prstGeom>
            <a:noFill/>
          </p:spPr>
          <p:txBody>
            <a:bodyPr wrap="none" rtlCol="0">
              <a:spAutoFit/>
            </a:bodyPr>
            <a:lstStyle/>
            <a:p>
              <a:r>
                <a:rPr lang="en-US" sz="2800" dirty="0"/>
                <a:t>Y</a:t>
              </a:r>
            </a:p>
          </p:txBody>
        </p:sp>
        <p:sp>
          <p:nvSpPr>
            <p:cNvPr id="51" name="TextBox 50">
              <a:extLst>
                <a:ext uri="{FF2B5EF4-FFF2-40B4-BE49-F238E27FC236}">
                  <a16:creationId xmlns:a16="http://schemas.microsoft.com/office/drawing/2014/main" id="{CF8EE9AA-F4EA-904C-A43D-0436CC54AA12}"/>
                </a:ext>
              </a:extLst>
            </p:cNvPr>
            <p:cNvSpPr txBox="1"/>
            <p:nvPr/>
          </p:nvSpPr>
          <p:spPr>
            <a:xfrm>
              <a:off x="7127930" y="1146630"/>
              <a:ext cx="385042" cy="523220"/>
            </a:xfrm>
            <a:prstGeom prst="rect">
              <a:avLst/>
            </a:prstGeom>
            <a:noFill/>
          </p:spPr>
          <p:txBody>
            <a:bodyPr wrap="none" rtlCol="0">
              <a:spAutoFit/>
            </a:bodyPr>
            <a:lstStyle/>
            <a:p>
              <a:r>
                <a:rPr lang="en-US" sz="2800" dirty="0"/>
                <a:t>Z</a:t>
              </a:r>
            </a:p>
          </p:txBody>
        </p:sp>
        <p:pic>
          <p:nvPicPr>
            <p:cNvPr id="52" name="Picture 51">
              <a:extLst>
                <a:ext uri="{FF2B5EF4-FFF2-40B4-BE49-F238E27FC236}">
                  <a16:creationId xmlns:a16="http://schemas.microsoft.com/office/drawing/2014/main" id="{E4140DD7-B8A5-E54E-8BF2-A523C46DC154}"/>
                </a:ext>
              </a:extLst>
            </p:cNvPr>
            <p:cNvPicPr>
              <a:picLocks noChangeAspect="1"/>
            </p:cNvPicPr>
            <p:nvPr/>
          </p:nvPicPr>
          <p:blipFill>
            <a:blip r:embed="rId2"/>
            <a:stretch>
              <a:fillRect/>
            </a:stretch>
          </p:blipFill>
          <p:spPr>
            <a:xfrm>
              <a:off x="6160163" y="5151247"/>
              <a:ext cx="1744015" cy="539314"/>
            </a:xfrm>
            <a:prstGeom prst="rect">
              <a:avLst/>
            </a:prstGeom>
          </p:spPr>
        </p:pic>
        <p:pic>
          <p:nvPicPr>
            <p:cNvPr id="53" name="Picture 52">
              <a:extLst>
                <a:ext uri="{FF2B5EF4-FFF2-40B4-BE49-F238E27FC236}">
                  <a16:creationId xmlns:a16="http://schemas.microsoft.com/office/drawing/2014/main" id="{A95ADAB1-6FC6-7047-9A33-CD268CC2467C}"/>
                </a:ext>
              </a:extLst>
            </p:cNvPr>
            <p:cNvPicPr>
              <a:picLocks noChangeAspect="1"/>
            </p:cNvPicPr>
            <p:nvPr/>
          </p:nvPicPr>
          <p:blipFill>
            <a:blip r:embed="rId3"/>
            <a:stretch>
              <a:fillRect/>
            </a:stretch>
          </p:blipFill>
          <p:spPr>
            <a:xfrm>
              <a:off x="6160163" y="6071906"/>
              <a:ext cx="1730008" cy="539314"/>
            </a:xfrm>
            <a:prstGeom prst="rect">
              <a:avLst/>
            </a:prstGeom>
          </p:spPr>
        </p:pic>
      </p:grpSp>
    </p:spTree>
    <p:extLst>
      <p:ext uri="{BB962C8B-B14F-4D97-AF65-F5344CB8AC3E}">
        <p14:creationId xmlns:p14="http://schemas.microsoft.com/office/powerpoint/2010/main" val="12101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64875" y="3059668"/>
            <a:ext cx="38142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Percepción Uniforme ]</a:t>
            </a:r>
            <a:endParaRPr lang="en-US" dirty="0">
              <a:solidFill>
                <a:srgbClr val="3333CC"/>
              </a:solidFill>
            </a:endParaRPr>
          </a:p>
        </p:txBody>
      </p:sp>
    </p:spTree>
    <p:extLst>
      <p:ext uri="{BB962C8B-B14F-4D97-AF65-F5344CB8AC3E}">
        <p14:creationId xmlns:p14="http://schemas.microsoft.com/office/powerpoint/2010/main" val="149188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IE LAB 1976 color space. ">
            <a:extLst>
              <a:ext uri="{FF2B5EF4-FFF2-40B4-BE49-F238E27FC236}">
                <a16:creationId xmlns:a16="http://schemas.microsoft.com/office/drawing/2014/main" id="{6927C390-10CE-FD47-86A8-F518D8CE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971550"/>
            <a:ext cx="5575300" cy="491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E96431B9-A920-CC49-BF4B-9D7E327820D5}"/>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spTree>
    <p:extLst>
      <p:ext uri="{BB962C8B-B14F-4D97-AF65-F5344CB8AC3E}">
        <p14:creationId xmlns:p14="http://schemas.microsoft.com/office/powerpoint/2010/main" val="28853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 descr="lab">
            <a:hlinkClick r:id="" action="ppaction://media"/>
            <a:extLst>
              <a:ext uri="{FF2B5EF4-FFF2-40B4-BE49-F238E27FC236}">
                <a16:creationId xmlns:a16="http://schemas.microsoft.com/office/drawing/2014/main" id="{DFE63D55-1C79-0744-AAC5-D757F3458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68646"/>
            <a:ext cx="6096000" cy="6096000"/>
          </a:xfrm>
          <a:prstGeom prst="rect">
            <a:avLst/>
          </a:prstGeom>
        </p:spPr>
      </p:pic>
      <p:sp>
        <p:nvSpPr>
          <p:cNvPr id="5" name="Text Box 3">
            <a:extLst>
              <a:ext uri="{FF2B5EF4-FFF2-40B4-BE49-F238E27FC236}">
                <a16:creationId xmlns:a16="http://schemas.microsoft.com/office/drawing/2014/main" id="{7D0475FE-AF44-7C4B-A14B-03C760A67BB4}"/>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pic>
        <p:nvPicPr>
          <p:cNvPr id="6" name="Picture 2" descr="CIE LAB 1976 color space. ">
            <a:extLst>
              <a:ext uri="{FF2B5EF4-FFF2-40B4-BE49-F238E27FC236}">
                <a16:creationId xmlns:a16="http://schemas.microsoft.com/office/drawing/2014/main" id="{8E710423-5340-0640-AA7E-69601685E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883060"/>
            <a:ext cx="1290307" cy="113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2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74447" y="3074183"/>
            <a:ext cx="3195105" cy="1200329"/>
          </a:xfrm>
          <a:prstGeom prst="rect">
            <a:avLst/>
          </a:prstGeom>
          <a:solidFill>
            <a:schemeClr val="bg1"/>
          </a:solidFill>
          <a:ln w="9525">
            <a:noFill/>
            <a:miter lim="800000"/>
            <a:headEnd/>
            <a:tailEnd/>
          </a:ln>
        </p:spPr>
        <p:txBody>
          <a:bodyPr wrap="none">
            <a:prstTxWarp prst="textNoShape">
              <a:avLst/>
            </a:prstTxWarp>
            <a:spAutoFit/>
          </a:bodyPr>
          <a:lstStyle/>
          <a:p>
            <a:pPr algn="ctr"/>
            <a:r>
              <a:rPr lang="es-CL" dirty="0">
                <a:solidFill>
                  <a:srgbClr val="3333CC"/>
                </a:solidFill>
              </a:rPr>
              <a:t>[ Conversiones ]</a:t>
            </a:r>
          </a:p>
          <a:p>
            <a:pPr algn="ctr"/>
            <a:endParaRPr lang="es-CL" dirty="0">
              <a:solidFill>
                <a:srgbClr val="3333CC"/>
              </a:solidFill>
            </a:endParaRPr>
          </a:p>
          <a:p>
            <a:pPr algn="ctr"/>
            <a:endParaRPr lang="es-CL" dirty="0">
              <a:solidFill>
                <a:srgbClr val="3333CC"/>
              </a:solidFill>
            </a:endParaRPr>
          </a:p>
          <a:p>
            <a:pPr algn="ctr"/>
            <a:r>
              <a:rPr lang="en-US" dirty="0">
                <a:solidFill>
                  <a:srgbClr val="3333CC"/>
                </a:solidFill>
              </a:rPr>
              <a:t>http://</a:t>
            </a:r>
            <a:r>
              <a:rPr lang="en-US" dirty="0" err="1">
                <a:solidFill>
                  <a:srgbClr val="3333CC"/>
                </a:solidFill>
              </a:rPr>
              <a:t>brucelindbloom.com</a:t>
            </a:r>
            <a:r>
              <a:rPr lang="en-US" dirty="0">
                <a:solidFill>
                  <a:srgbClr val="3333CC"/>
                </a:solidFill>
              </a:rPr>
              <a:t>/</a:t>
            </a:r>
          </a:p>
        </p:txBody>
      </p:sp>
    </p:spTree>
    <p:extLst>
      <p:ext uri="{BB962C8B-B14F-4D97-AF65-F5344CB8AC3E}">
        <p14:creationId xmlns:p14="http://schemas.microsoft.com/office/powerpoint/2010/main" val="2774470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37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name="CorelPhotoPaint.Image.11" r:id="rId3" imgW="4353892" imgH="1982560" progId="">
                  <p:embed/>
                </p:oleObj>
              </mc:Choice>
              <mc:Fallback>
                <p:oleObj name="CorelPhotoPaint.Image.11" r:id="rId3" imgW="4353892" imgH="1982560"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name="CorelPhotoPaint.Image.11" r:id="rId5" imgW="4305309" imgH="2177616" progId="">
                  <p:embed/>
                </p:oleObj>
              </mc:Choice>
              <mc:Fallback>
                <p:oleObj name="CorelPhotoPaint.Image.11" r:id="rId5" imgW="4305309" imgH="2177616" progId="">
                  <p:embed/>
                  <p:pic>
                    <p:nvPicPr>
                      <p:cNvPr id="0" name="Picture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name="CorelPhotoPaint.Image.11" r:id="rId3" imgW="4138842" imgH="6009144" progId="">
                  <p:embed/>
                </p:oleObj>
              </mc:Choice>
              <mc:Fallback>
                <p:oleObj name="CorelPhotoPaint.Image.11" r:id="rId3" imgW="4138842" imgH="6009144"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3176814" y="5304716"/>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3046639" y="5455529"/>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2504</TotalTime>
  <Words>1838</Words>
  <Application>Microsoft Macintosh PowerPoint</Application>
  <PresentationFormat>On-screen Show (4:3)</PresentationFormat>
  <Paragraphs>238</Paragraphs>
  <Slides>71</Slides>
  <Notes>51</Notes>
  <HiddenSlides>1</HiddenSlides>
  <MMClips>1</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2</vt:i4>
      </vt:variant>
      <vt:variant>
        <vt:lpstr>Slide Titles</vt:lpstr>
      </vt:variant>
      <vt:variant>
        <vt:i4>71</vt:i4>
      </vt:variant>
    </vt:vector>
  </HeadingPairs>
  <TitlesOfParts>
    <vt:vector size="77" baseType="lpstr">
      <vt:lpstr>Arial</vt:lpstr>
      <vt:lpstr>Trebuchet MS</vt:lpstr>
      <vt:lpstr>1_Diseño predeterminado</vt:lpstr>
      <vt:lpstr>2_Diseño predeterminado</vt:lpstr>
      <vt:lpstr>EcuaciÛn</vt:lpstr>
      <vt:lpstr>CorelPhotoPaint.Image.11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17</cp:revision>
  <dcterms:created xsi:type="dcterms:W3CDTF">2020-11-26T12:40:51Z</dcterms:created>
  <dcterms:modified xsi:type="dcterms:W3CDTF">2022-11-17T13:40:19Z</dcterms:modified>
</cp:coreProperties>
</file>